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68" r:id="rId13"/>
    <p:sldId id="274" r:id="rId14"/>
    <p:sldId id="272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8" r:id="rId35"/>
    <p:sldId id="296" r:id="rId36"/>
    <p:sldId id="297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6" r:id="rId52"/>
    <p:sldId id="317" r:id="rId53"/>
    <p:sldId id="31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Roboto" panose="020000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A39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47" y="-1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0736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109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798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980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204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4240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355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667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91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49d0016b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49d0016b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439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241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142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99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9388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4458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172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4967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742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208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49d0016be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49d0016be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and open source</a:t>
            </a:r>
            <a:br>
              <a:rPr lang="en"/>
            </a:br>
            <a:r>
              <a:rPr lang="en"/>
              <a:t>Support multiple languages</a:t>
            </a:r>
            <a:br>
              <a:rPr lang="en"/>
            </a:br>
            <a:r>
              <a:rPr lang="en"/>
              <a:t>Support almost all browsers (Chrome, Firefox, IE, Opera)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077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42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9187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7148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210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0206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173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49923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162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8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49d0016be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49d0016be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0302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2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0305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1639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13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2424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49d0016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49d0016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4472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36765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051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648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49d0016be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49d0016be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473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264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49946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395010ea_6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5395010ea_6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005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528d4348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528d4348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53950107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53950107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53950107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53950107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1" name="Google Shape;21;p3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31" name="Google Shape;31;p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5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automation-playground.herokuapp.com/index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sitesetup.org/wp-content/uploads/2021/04/Python-cheat-sheet-April-2021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olearn.com/learning/1073" TargetMode="External"/><Relationship Id="rId5" Type="http://schemas.openxmlformats.org/officeDocument/2006/relationships/hyperlink" Target="https://www.youtube.com/playlist?list=PLhW3qG5bs-L9JjtXx-adxWdbjaxeRhi7h" TargetMode="External"/><Relationship Id="rId4" Type="http://schemas.openxmlformats.org/officeDocument/2006/relationships/hyperlink" Target="https://www.tutorialspoint.com/python/index.ht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1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Software QA and Automation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 of tests [Functional / Non functional]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Test-Case / Test-Suite / Test-Scenario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Tools and Frameworks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What is Selenium and how it works?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Sample of Automation with Selenium</a:t>
            </a:r>
            <a:endParaRPr sz="20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Xpath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Syntax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Absolute and Relative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Contains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and / or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starts-with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Parent and Tricks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Child and Tricks</a:t>
            </a:r>
            <a:endParaRPr sz="200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body" idx="1"/>
          </p:nvPr>
        </p:nvSpPr>
        <p:spPr>
          <a:xfrm>
            <a:off x="4315950" y="1138300"/>
            <a:ext cx="34017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Finds / List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above()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below()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toLeftOf()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toRightOf()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Relative / near()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4 – Xpath (Basics)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699" y="1138300"/>
            <a:ext cx="5955969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Syntax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Absolute and Relative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Attributes (id, name, value, text, class,…)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 dirty="0"/>
              <a:t>and / or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 &amp; Child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Index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as attribute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4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F36B9EB-970C-456C-B365-91BE6C165A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79557"/>
              </p:ext>
            </p:extLst>
          </p:nvPr>
        </p:nvGraphicFramePr>
        <p:xfrm>
          <a:off x="527050" y="304800"/>
          <a:ext cx="8089900" cy="453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Bitmap Image" r:id="rId4" imgW="9688680" imgH="5418000" progId="Paint.Picture">
                  <p:embed/>
                </p:oleObj>
              </mc:Choice>
              <mc:Fallback>
                <p:oleObj name="Bitmap Image" r:id="rId4" imgW="9688680" imgH="541800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EF36B9EB-970C-456C-B365-91BE6C165A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7050" y="304800"/>
                        <a:ext cx="8089900" cy="453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28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388882" y="1208689"/>
            <a:ext cx="83662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/html/body/div[3]/div[2]/form/</a:t>
            </a:r>
            <a:r>
              <a:rPr lang="en-US" sz="2800" dirty="0" err="1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fieldset</a:t>
            </a:r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/input[9]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480D3-FEB0-4F84-8236-7F5635FFFFA4}"/>
              </a:ext>
            </a:extLst>
          </p:cNvPr>
          <p:cNvSpPr txBox="1"/>
          <p:nvPr/>
        </p:nvSpPr>
        <p:spPr>
          <a:xfrm>
            <a:off x="317060" y="2949927"/>
            <a:ext cx="705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input [name=‘Options’]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089601-B9E0-4176-B724-B6DF3E8DD4D7}"/>
              </a:ext>
            </a:extLst>
          </p:cNvPr>
          <p:cNvSpPr txBox="1"/>
          <p:nvPr/>
        </p:nvSpPr>
        <p:spPr>
          <a:xfrm>
            <a:off x="381873" y="246993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Absolute XPATH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661C4-6244-45CE-903A-A480C47E1A11}"/>
              </a:ext>
            </a:extLst>
          </p:cNvPr>
          <p:cNvSpPr txBox="1"/>
          <p:nvPr/>
        </p:nvSpPr>
        <p:spPr>
          <a:xfrm>
            <a:off x="317060" y="2279362"/>
            <a:ext cx="42987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Relational XPATH</a:t>
            </a:r>
          </a:p>
        </p:txBody>
      </p:sp>
    </p:spTree>
    <p:extLst>
      <p:ext uri="{BB962C8B-B14F-4D97-AF65-F5344CB8AC3E}">
        <p14:creationId xmlns:p14="http://schemas.microsoft.com/office/powerpoint/2010/main" val="95519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 sz="1200" smtClean="0">
                <a:solidFill>
                  <a:schemeClr val="bg1">
                    <a:lumMod val="85000"/>
                  </a:schemeClr>
                </a:solidFill>
              </a:rPr>
              <a:t>14</a:t>
            </a:fld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34869" y="97519"/>
            <a:ext cx="4298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34869" y="718015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134869" y="1338222"/>
            <a:ext cx="6835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657B26-C85B-43B4-9D23-9CDA20197F08}"/>
              </a:ext>
            </a:extLst>
          </p:cNvPr>
          <p:cNvSpPr txBox="1"/>
          <p:nvPr/>
        </p:nvSpPr>
        <p:spPr>
          <a:xfrm>
            <a:off x="134867" y="199663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 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</a:t>
            </a:r>
            <a:r>
              <a:rPr lang="en-US" sz="20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</a:t>
            </a:r>
            <a:r>
              <a:rPr lang="en-US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condition3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BD8F7F-BA07-44D6-AC50-D750C631C593}"/>
              </a:ext>
            </a:extLst>
          </p:cNvPr>
          <p:cNvSpPr txBox="1"/>
          <p:nvPr/>
        </p:nvSpPr>
        <p:spPr>
          <a:xfrm>
            <a:off x="134868" y="2617135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/..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#Parent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F6A7B-9184-433F-81EC-B90C462700C8}"/>
              </a:ext>
            </a:extLst>
          </p:cNvPr>
          <p:cNvSpPr txBox="1"/>
          <p:nvPr/>
        </p:nvSpPr>
        <p:spPr>
          <a:xfrm>
            <a:off x="134866" y="3187873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Child</a:t>
            </a:r>
          </a:p>
          <a:p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1CCB26-901A-4B8A-84AD-33E9CC60FA9D}"/>
              </a:ext>
            </a:extLst>
          </p:cNvPr>
          <p:cNvSpPr txBox="1"/>
          <p:nvPr/>
        </p:nvSpPr>
        <p:spPr>
          <a:xfrm>
            <a:off x="134864" y="3726509"/>
            <a:ext cx="8823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20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tag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condition2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20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# Search through children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6493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chemeClr val="tx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71018" y="1007992"/>
            <a:ext cx="6835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r>
              <a:rPr lang="en-US" sz="36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</a:t>
            </a:r>
            <a:r>
              <a:rPr lang="en-US" sz="3600" dirty="0">
                <a:solidFill>
                  <a:srgbClr val="00206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index</a:t>
            </a:r>
            <a:r>
              <a:rPr lang="en-US" sz="36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0B54EC-F2D9-4263-A930-F8E1D55B6760}"/>
              </a:ext>
            </a:extLst>
          </p:cNvPr>
          <p:cNvSpPr txBox="1"/>
          <p:nvPr/>
        </p:nvSpPr>
        <p:spPr>
          <a:xfrm>
            <a:off x="220714" y="1926297"/>
            <a:ext cx="6835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8FD03-4C45-460B-BD3E-F517BF148700}"/>
              </a:ext>
            </a:extLst>
          </p:cNvPr>
          <p:cNvSpPr txBox="1"/>
          <p:nvPr/>
        </p:nvSpPr>
        <p:spPr>
          <a:xfrm>
            <a:off x="171018" y="2847846"/>
            <a:ext cx="87025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70AD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tag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[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condition1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3200" dirty="0">
                <a:solidFill>
                  <a:srgbClr val="FFC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35715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5 – Xpath (Functions)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</a:t>
            </a:r>
            <a:r>
              <a:rPr lang="en" sz="2000" dirty="0"/>
              <a:t>ontains()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starts-with()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position()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last()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count()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normalize-space()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translate()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string-length()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round()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floor()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 not()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substring-before()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substring-after()</a:t>
            </a:r>
          </a:p>
        </p:txBody>
      </p:sp>
    </p:spTree>
    <p:extLst>
      <p:ext uri="{BB962C8B-B14F-4D97-AF65-F5344CB8AC3E}">
        <p14:creationId xmlns:p14="http://schemas.microsoft.com/office/powerpoint/2010/main" val="3467336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88F75-92B1-4C1F-B80F-27C051A01250}"/>
              </a:ext>
            </a:extLst>
          </p:cNvPr>
          <p:cNvSpPr txBox="1"/>
          <p:nvPr/>
        </p:nvSpPr>
        <p:spPr>
          <a:xfrm>
            <a:off x="257495" y="2705784"/>
            <a:ext cx="878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contains(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@id='some-id']</a:t>
            </a:r>
          </a:p>
        </p:txBody>
      </p:sp>
    </p:spTree>
    <p:extLst>
      <p:ext uri="{BB962C8B-B14F-4D97-AF65-F5344CB8AC3E}">
        <p14:creationId xmlns:p14="http://schemas.microsoft.com/office/powerpoint/2010/main" val="42587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starts-with(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'string'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A394E7-406F-492D-9431-A01614C1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95" y="2571750"/>
            <a:ext cx="5334462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osition()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position()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   </a:t>
            </a:r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//starts from 1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F9F9FEA-1202-4495-AF98-73C90B5E6E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81753"/>
              </p:ext>
            </p:extLst>
          </p:nvPr>
        </p:nvGraphicFramePr>
        <p:xfrm>
          <a:off x="301487" y="2442473"/>
          <a:ext cx="6096000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Bitmap Image" r:id="rId4" imgW="11967120" imgH="4019400" progId="Paint.Picture">
                  <p:embed/>
                </p:oleObj>
              </mc:Choice>
              <mc:Fallback>
                <p:oleObj name="Bitmap Image" r:id="rId4" imgW="11967120" imgH="401940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F9F9FEA-1202-4495-AF98-73C90B5E6E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1487" y="2442473"/>
                        <a:ext cx="6096000" cy="2052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636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tools and Frameworks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25" y="1375325"/>
            <a:ext cx="1251625" cy="12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525" y="1375325"/>
            <a:ext cx="1451376" cy="14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227" y="3083682"/>
            <a:ext cx="1251625" cy="122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800" y="1074351"/>
            <a:ext cx="1579976" cy="1529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5500" y="3367100"/>
            <a:ext cx="2566500" cy="8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0199" y="1224277"/>
            <a:ext cx="1579975" cy="15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654" y="2860324"/>
            <a:ext cx="1451370" cy="14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last()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1BF0D1-09E9-4E87-B0EA-6365C22CC4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21216"/>
              </p:ext>
            </p:extLst>
          </p:nvPr>
        </p:nvGraphicFramePr>
        <p:xfrm>
          <a:off x="503582" y="2455172"/>
          <a:ext cx="6096000" cy="187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Bitmap Image" r:id="rId4" imgW="12058560" imgH="3699360" progId="Paint.Picture">
                  <p:embed/>
                </p:oleObj>
              </mc:Choice>
              <mc:Fallback>
                <p:oleObj name="Bitmap Image" r:id="rId4" imgW="12058560" imgH="3699360" progId="Paint.Picture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691BF0D1-09E9-4E87-B0EA-6365C22CC4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3582" y="2455172"/>
                        <a:ext cx="6096000" cy="1874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4971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tbody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.//tr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7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4AC464B-2010-4C36-A1BD-FD0472EED2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77647"/>
              </p:ext>
            </p:extLst>
          </p:nvPr>
        </p:nvGraphicFramePr>
        <p:xfrm>
          <a:off x="337930" y="2398091"/>
          <a:ext cx="6096000" cy="1916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Bitmap Image" r:id="rId4" imgW="12111840" imgH="3798720" progId="Paint.Picture">
                  <p:embed/>
                </p:oleObj>
              </mc:Choice>
              <mc:Fallback>
                <p:oleObj name="Bitmap Image" r:id="rId4" imgW="12111840" imgH="3798720" progId="Paint.Pictur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84AC464B-2010-4C36-A1BD-FD0472EED2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930" y="2398091"/>
                        <a:ext cx="6096000" cy="1916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055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 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190896" y="2279362"/>
            <a:ext cx="809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</a:t>
            </a:r>
            <a:r>
              <a:rPr lang="en-US" sz="3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3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3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D9E58-9D0D-48C5-88AA-35A0FD9D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63" y="3158842"/>
            <a:ext cx="4732430" cy="143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7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translate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'OPTION', 'option')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'option1'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F85BD-4B30-45F9-9322-AFAB4F56E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66" y="2432516"/>
            <a:ext cx="5505927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31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4FFD45-B3BC-4C83-A3A2-2A0A38435AFA}"/>
              </a:ext>
            </a:extLst>
          </p:cNvPr>
          <p:cNvSpPr txBox="1"/>
          <p:nvPr/>
        </p:nvSpPr>
        <p:spPr>
          <a:xfrm>
            <a:off x="36444" y="1812222"/>
            <a:ext cx="8525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normalize-space (translate (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</a:t>
            </a:r>
            <a:r>
              <a:rPr lang="en-US" sz="24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option1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2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2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8F8084-EDC8-4C14-BE50-1F617B719BDE}"/>
              </a:ext>
            </a:extLst>
          </p:cNvPr>
          <p:cNvSpPr txBox="1"/>
          <p:nvPr/>
        </p:nvSpPr>
        <p:spPr>
          <a:xfrm>
            <a:off x="91505" y="498059"/>
            <a:ext cx="8525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Combine normalize-space() and translate()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DE573E-E19B-4F7F-9491-FBCF8842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68" y="2613830"/>
            <a:ext cx="5315411" cy="18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80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&gt; 30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90895" y="2207332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string-length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4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1BC05F-51F8-454F-B5BD-833766399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4" y="2911674"/>
            <a:ext cx="4496190" cy="177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69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round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'54']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13832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53.76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D6F27-CBA4-44AB-BCA3-F6B559324CCD}"/>
              </a:ext>
            </a:extLst>
          </p:cNvPr>
          <p:cNvSpPr txBox="1"/>
          <p:nvPr/>
        </p:nvSpPr>
        <p:spPr>
          <a:xfrm>
            <a:off x="144512" y="2753984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td [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floor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text()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= '53']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144511" y="21279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8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84192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-2620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0" y="1124673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femail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E792BA-917B-4C23-8D73-B6BD863890D1}"/>
              </a:ext>
            </a:extLst>
          </p:cNvPr>
          <p:cNvSpPr txBox="1"/>
          <p:nvPr/>
        </p:nvSpPr>
        <p:spPr>
          <a:xfrm>
            <a:off x="0" y="1629611"/>
            <a:ext cx="6195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bg2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</a:t>
            </a:r>
            <a:endParaRPr lang="en-US" sz="2800" i="1" dirty="0">
              <a:solidFill>
                <a:schemeClr val="bg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5E37A2-5062-44F9-B2D2-B1BEE80B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4" y="2712659"/>
            <a:ext cx="5006744" cy="2135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E9843-4FC6-4F36-B4F2-90D4950C5BF8}"/>
              </a:ext>
            </a:extLst>
          </p:cNvPr>
          <p:cNvSpPr txBox="1"/>
          <p:nvPr/>
        </p:nvSpPr>
        <p:spPr>
          <a:xfrm>
            <a:off x="-1" y="2134548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// * [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type() =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radio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 (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‘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male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'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074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substring-before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substring-before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716792-E619-465F-AF4E-3C375E9A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98" y="2137125"/>
            <a:ext cx="4248518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881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Selenium?    </a:t>
            </a:r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75" y="1017800"/>
            <a:ext cx="630025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substring-after</a:t>
            </a:r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190896" y="1501635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substring-after ( 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text () , ':'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= 'Password' ]</a:t>
            </a:r>
            <a:endParaRPr lang="en-US" sz="2800" i="1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0CEE50-6C92-4E00-A50C-3201B617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38" y="2176475"/>
            <a:ext cx="4096105" cy="257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97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6 – Xpath (Axes)</a:t>
            </a:r>
            <a:endParaRPr dirty="0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311700" y="1138300"/>
            <a:ext cx="2772744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parent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ancestor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ancestor-or-self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child</a:t>
            </a:r>
            <a:endParaRPr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descendent-or-self</a:t>
            </a:r>
            <a:endParaRPr sz="2000" dirty="0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" name="Google Shape;160;p23">
            <a:extLst>
              <a:ext uri="{FF2B5EF4-FFF2-40B4-BE49-F238E27FC236}">
                <a16:creationId xmlns:a16="http://schemas.microsoft.com/office/drawing/2014/main" id="{F7336EB8-B9C4-4A3B-A055-D1663F8AF114}"/>
              </a:ext>
            </a:extLst>
          </p:cNvPr>
          <p:cNvSpPr txBox="1">
            <a:spLocks/>
          </p:cNvSpPr>
          <p:nvPr/>
        </p:nvSpPr>
        <p:spPr>
          <a:xfrm>
            <a:off x="3286814" y="1138300"/>
            <a:ext cx="2772744" cy="34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following-sibling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preceding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preceding-sibling</a:t>
            </a:r>
          </a:p>
        </p:txBody>
      </p:sp>
    </p:spTree>
    <p:extLst>
      <p:ext uri="{BB962C8B-B14F-4D97-AF65-F5344CB8AC3E}">
        <p14:creationId xmlns:p14="http://schemas.microsoft.com/office/powerpoint/2010/main" val="2475858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parent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9A7DF3-DFA5-45BF-BA27-673FD838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06" y="195774"/>
            <a:ext cx="7040745" cy="39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91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37ABBE-9F85-4B73-8CC8-BF2220B8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6" y="226939"/>
            <a:ext cx="7060542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ancestor-or-self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5AAA04-979A-43D1-ABF3-CBB6EFB2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64" y="257958"/>
            <a:ext cx="7071225" cy="39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068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child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14BFD4-2D39-45BD-AB0E-896041DBD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41" y="230045"/>
            <a:ext cx="7094084" cy="392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553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descendant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BBBB5D-ABB9-4F08-A448-D46B31466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28" y="286118"/>
            <a:ext cx="6945497" cy="385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65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A7AFF-A529-4FA5-B5AF-C8AD8E08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95" y="222758"/>
            <a:ext cx="7124564" cy="39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5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following-sibling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B94F0D-1505-4E89-86AC-4207EA3A1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251" y="233855"/>
            <a:ext cx="6945497" cy="39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07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59D06-DFBD-4C0C-BAFD-E7589BBF4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4" y="250835"/>
            <a:ext cx="7025506" cy="393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Selenium works?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75" y="1116175"/>
            <a:ext cx="8260849" cy="343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124636" y="0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310165" y="4424506"/>
            <a:ext cx="809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//* [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@id=‘abc’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] </a:t>
            </a:r>
            <a:r>
              <a:rPr lang="en-US" sz="28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/ preceding-sibling ::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*[@id=‘def’]</a:t>
            </a:r>
            <a:endParaRPr lang="en-US" sz="28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6B12-8135-4418-B264-DD04BF1F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9" y="305831"/>
            <a:ext cx="7059795" cy="390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359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7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Page Object Model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Project Structure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Setup / Default / Teardown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Run using </a:t>
            </a:r>
            <a:r>
              <a:rPr lang="en-US" sz="2000" dirty="0" err="1"/>
              <a:t>Unittest</a:t>
            </a:r>
            <a:endParaRPr lang="en-US" sz="20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HTML Report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496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52723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Page Object Model</a:t>
            </a:r>
            <a:endParaRPr lang="en-US" sz="50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C705EDE-CA22-4FB7-AC7E-F6A4707D8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383" y="1383609"/>
            <a:ext cx="44196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2781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8 – Keyboard Actions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521700" cy="3430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Typing with Keyboard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 ENTER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Pressing of Key Combination Like CTRL+ A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 pressed keys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clear()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Clear the text using CTRL+A+DEL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058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9 – Mouse Actions 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2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Double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Right Click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Cursor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Click and Hold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Release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Drop1 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Drop2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Offset of element (Coordinates)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Move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Drag and Drop by offset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Element rect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6574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5E1B59B-97CC-4CC6-AB29-DF7540C5EE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7049136"/>
              </p:ext>
            </p:extLst>
          </p:nvPr>
        </p:nvGraphicFramePr>
        <p:xfrm>
          <a:off x="569843" y="154011"/>
          <a:ext cx="7797633" cy="4745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Bitmap Image" r:id="rId4" imgW="6648480" imgH="4046400" progId="Paint.Picture">
                  <p:embed/>
                </p:oleObj>
              </mc:Choice>
              <mc:Fallback>
                <p:oleObj name="Bitmap Image" r:id="rId4" imgW="6648480" imgH="4046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69843" y="154011"/>
                        <a:ext cx="7797633" cy="47459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5029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Session 10 – Scroll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4294967295"/>
          </p:nvPr>
        </p:nvSpPr>
        <p:spPr>
          <a:xfrm>
            <a:off x="437322" y="1302913"/>
            <a:ext cx="8448261" cy="3430587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rm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JavaScript Commands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ActionsChains library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Keyboard (KEYS)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 dirty="0"/>
              <a:t>Scroll using WebDriver itself</a:t>
            </a:r>
          </a:p>
        </p:txBody>
      </p:sp>
    </p:spTree>
    <p:extLst>
      <p:ext uri="{BB962C8B-B14F-4D97-AF65-F5344CB8AC3E}">
        <p14:creationId xmlns:p14="http://schemas.microsoft.com/office/powerpoint/2010/main" val="2040731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JavaScript commands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by pixel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specific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could find by driver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element</a:t>
            </a: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if currently cannot be found </a:t>
            </a: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or not sure if it is in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</a:t>
            </a:r>
            <a:r>
              <a:rPr lang="en-US" sz="28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horizontally</a:t>
            </a:r>
            <a:endParaRPr lang="en-US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18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</a:t>
            </a:r>
            <a:r>
              <a:rPr lang="en-US" sz="4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ActionChains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03FD0-7216-43BF-8DBC-32AD2A6D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9" y="1914468"/>
            <a:ext cx="8439881" cy="13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6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Keyboard 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A4A6CD-F851-4CDC-89CE-253D1BA6B27F}"/>
              </a:ext>
            </a:extLst>
          </p:cNvPr>
          <p:cNvSpPr txBox="1"/>
          <p:nvPr/>
        </p:nvSpPr>
        <p:spPr>
          <a:xfrm>
            <a:off x="220714" y="1143826"/>
            <a:ext cx="80950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down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top of the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Scroll to find element</a:t>
            </a:r>
          </a:p>
        </p:txBody>
      </p:sp>
    </p:spTree>
    <p:extLst>
      <p:ext uri="{BB962C8B-B14F-4D97-AF65-F5344CB8AC3E}">
        <p14:creationId xmlns:p14="http://schemas.microsoft.com/office/powerpoint/2010/main" val="3733385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Script!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Python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Pycharm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Install Selenium Library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First Sample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Some Driver Actions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https://testautomation-playground.herokuapp.com/index.html</a:t>
            </a:r>
            <a:endParaRPr sz="19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A3A8E-7BF0-4BA6-9F28-C450898D6C4D}"/>
              </a:ext>
            </a:extLst>
          </p:cNvPr>
          <p:cNvSpPr txBox="1"/>
          <p:nvPr/>
        </p:nvSpPr>
        <p:spPr>
          <a:xfrm>
            <a:off x="220714" y="195774"/>
            <a:ext cx="77935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Scroll using WebDriver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378FD8-BB12-4C70-B3FD-2C0AD6905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9" y="1143138"/>
            <a:ext cx="7190093" cy="352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182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14757570-F9B5-4673-A712-BF3CCCE8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43760"/>
            <a:ext cx="8520600" cy="20307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EDFA8-C0AF-489D-83F0-C69B136FD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185804" y="1314670"/>
            <a:ext cx="8454886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‘By’ class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Text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Class/Link, etc.…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element is selected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“Radio button” status 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“Switch button”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“Checkbox” status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Enable/Disable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Get value of input</a:t>
            </a:r>
          </a:p>
          <a:p>
            <a:pPr indent="-355600">
              <a:lnSpc>
                <a:spcPct val="150000"/>
              </a:lnSpc>
              <a:buSzPts val="2000"/>
            </a:pPr>
            <a:r>
              <a:rPr lang="en-US" sz="2000" dirty="0"/>
              <a:t>Check invalid input (field errors)</a:t>
            </a:r>
          </a:p>
          <a:p>
            <a:pPr indent="-355600">
              <a:lnSpc>
                <a:spcPct val="150000"/>
              </a:lnSpc>
              <a:buSzPts val="2000"/>
            </a:pPr>
            <a:endParaRPr lang="en-US" sz="2000" dirty="0"/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Session 11 – Get attributes of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9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136105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2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Sleep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Implicitly Wait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has not an attribute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disable/enable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visible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element is disappear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WebDriverWait until Expected Conditions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Wait until page is loaded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12 – Conditional Waits</a:t>
            </a:r>
          </a:p>
        </p:txBody>
      </p:sp>
    </p:spTree>
    <p:extLst>
      <p:ext uri="{BB962C8B-B14F-4D97-AF65-F5344CB8AC3E}">
        <p14:creationId xmlns:p14="http://schemas.microsoft.com/office/powerpoint/2010/main" val="1466352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DC99C101-4923-4787-A123-75C02251B2DB}"/>
              </a:ext>
            </a:extLst>
          </p:cNvPr>
          <p:cNvSpPr txBox="1">
            <a:spLocks/>
          </p:cNvSpPr>
          <p:nvPr/>
        </p:nvSpPr>
        <p:spPr>
          <a:xfrm>
            <a:off x="421030" y="2013722"/>
            <a:ext cx="8722970" cy="343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Alert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Dialog (Popup)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Snackbar (Toast)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Tooltip</a:t>
            </a:r>
          </a:p>
        </p:txBody>
      </p:sp>
      <p:sp>
        <p:nvSpPr>
          <p:cNvPr id="17" name="Google Shape;159;p23">
            <a:extLst>
              <a:ext uri="{FF2B5EF4-FFF2-40B4-BE49-F238E27FC236}">
                <a16:creationId xmlns:a16="http://schemas.microsoft.com/office/drawing/2014/main" id="{99912ABE-F374-4ED3-91BD-FAA0B1254D26}"/>
              </a:ext>
            </a:extLst>
          </p:cNvPr>
          <p:cNvSpPr txBox="1">
            <a:spLocks/>
          </p:cNvSpPr>
          <p:nvPr/>
        </p:nvSpPr>
        <p:spPr>
          <a:xfrm>
            <a:off x="228600" y="443448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Session 13 </a:t>
            </a:r>
          </a:p>
        </p:txBody>
      </p:sp>
      <p:sp>
        <p:nvSpPr>
          <p:cNvPr id="5" name="Google Shape;159;p23">
            <a:extLst>
              <a:ext uri="{FF2B5EF4-FFF2-40B4-BE49-F238E27FC236}">
                <a16:creationId xmlns:a16="http://schemas.microsoft.com/office/drawing/2014/main" id="{EA5C3EBE-C7CC-4363-934A-BC5E601C6626}"/>
              </a:ext>
            </a:extLst>
          </p:cNvPr>
          <p:cNvSpPr txBox="1">
            <a:spLocks/>
          </p:cNvSpPr>
          <p:nvPr/>
        </p:nvSpPr>
        <p:spPr>
          <a:xfrm>
            <a:off x="228599" y="1405710"/>
            <a:ext cx="6308725" cy="60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Tricks for:  </a:t>
            </a:r>
          </a:p>
        </p:txBody>
      </p:sp>
    </p:spTree>
    <p:extLst>
      <p:ext uri="{BB962C8B-B14F-4D97-AF65-F5344CB8AC3E}">
        <p14:creationId xmlns:p14="http://schemas.microsoft.com/office/powerpoint/2010/main" val="2778833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1555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Python Fundamentals</a:t>
            </a:r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body" idx="1"/>
          </p:nvPr>
        </p:nvSpPr>
        <p:spPr>
          <a:xfrm>
            <a:off x="217925" y="801250"/>
            <a:ext cx="8520600" cy="22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Basics and Syntax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List/Dictionary/Tuple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Strings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 Flow and Loops (Decision Making)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(Keywords) and Modules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OOP 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b="1" i="1" u="sng"/>
              <a:t>Some Resources:</a:t>
            </a:r>
            <a:endParaRPr sz="900" b="1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3"/>
              </a:rPr>
              <a:t>https://websitesetup.org/wp-content/uploads/2021/04/Python-cheat-sheet-April-2021.pdf</a:t>
            </a:r>
            <a:endParaRPr sz="900" i="1" u="sng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4"/>
              </a:rPr>
              <a:t>https://www.tutorialspoint.com/python/index.htm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5"/>
              </a:rPr>
              <a:t>https://www.youtube.com/playlist?list=PLhW3qG5bs-L9JjtXx-adxWdbjaxeRhi7h</a:t>
            </a:r>
            <a:endParaRPr sz="900" i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900" i="1" u="sng">
                <a:solidFill>
                  <a:schemeClr val="hlink"/>
                </a:solidFill>
                <a:hlinkClick r:id="rId6"/>
              </a:rPr>
              <a:t>https://www.sololearn.com/learning/1073</a:t>
            </a:r>
            <a:endParaRPr sz="900" i="1"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2</a:t>
            </a:r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body" idx="1"/>
          </p:nvPr>
        </p:nvSpPr>
        <p:spPr>
          <a:xfrm>
            <a:off x="311700" y="1138288"/>
            <a:ext cx="85206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Create project in Github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WebDriver Manager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requirements.txt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Teardown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Browser Actions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Execute JavaScript Commands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Taking Screenshot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Debugging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Options</a:t>
            </a:r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>
            <a:spLocks noGrp="1"/>
          </p:cNvSpPr>
          <p:nvPr>
            <p:ph type="title"/>
          </p:nvPr>
        </p:nvSpPr>
        <p:spPr>
          <a:xfrm>
            <a:off x="311700" y="1369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Session 3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1"/>
          </p:nvPr>
        </p:nvSpPr>
        <p:spPr>
          <a:xfrm>
            <a:off x="174725" y="744775"/>
            <a:ext cx="86577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DOM and XML?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Strategies: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ID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XPath 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Tag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Link Text / Partial Link Text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Class Name</a:t>
            </a:r>
            <a:endParaRPr sz="2000"/>
          </a:p>
          <a:p>
            <a:pPr marL="45720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CSS </a:t>
            </a:r>
            <a:endParaRPr sz="2000"/>
          </a:p>
          <a:p>
            <a:pPr marL="457200" lvl="0" indent="-3460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Chrome Extensions</a:t>
            </a:r>
            <a:endParaRPr sz="2000"/>
          </a:p>
        </p:txBody>
      </p:sp>
      <p:sp>
        <p:nvSpPr>
          <p:cNvPr id="148" name="Google Shape;148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974" y="129300"/>
            <a:ext cx="4274400" cy="442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3925</TotalTime>
  <Words>1243</Words>
  <Application>Microsoft Office PowerPoint</Application>
  <PresentationFormat>On-screen Show (16:9)</PresentationFormat>
  <Paragraphs>291</Paragraphs>
  <Slides>53</Slides>
  <Notes>53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Roboto</vt:lpstr>
      <vt:lpstr>Arial</vt:lpstr>
      <vt:lpstr>Geometric</vt:lpstr>
      <vt:lpstr>Bitmap Image</vt:lpstr>
      <vt:lpstr>Session 1</vt:lpstr>
      <vt:lpstr>Test tools and Frameworks</vt:lpstr>
      <vt:lpstr>What is Selenium?    </vt:lpstr>
      <vt:lpstr>How Selenium works?</vt:lpstr>
      <vt:lpstr>First Script!</vt:lpstr>
      <vt:lpstr>Python Fundamentals</vt:lpstr>
      <vt:lpstr>Session 2</vt:lpstr>
      <vt:lpstr>Session 3</vt:lpstr>
      <vt:lpstr>PowerPoint Presentation</vt:lpstr>
      <vt:lpstr>Xpath</vt:lpstr>
      <vt:lpstr>Session 4 – Xpath (Basics)</vt:lpstr>
      <vt:lpstr>PowerPoint Presentation</vt:lpstr>
      <vt:lpstr>PowerPoint Presentation</vt:lpstr>
      <vt:lpstr>PowerPoint Presentation</vt:lpstr>
      <vt:lpstr>PowerPoint Presentation</vt:lpstr>
      <vt:lpstr>Session 5 – Xpath (Functions)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6 – Xpath (Axes)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7</vt:lpstr>
      <vt:lpstr>PowerPoint Presentation</vt:lpstr>
      <vt:lpstr>Session 8 – Keyboard Actions</vt:lpstr>
      <vt:lpstr>Session 9 – Mouse Actions </vt:lpstr>
      <vt:lpstr>PowerPoint Presentation</vt:lpstr>
      <vt:lpstr>Session 10 – Scroll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Automation Camp</dc:title>
  <dc:creator>Mohammad Monfared</dc:creator>
  <cp:lastModifiedBy>Mohammad Monfared</cp:lastModifiedBy>
  <cp:revision>25</cp:revision>
  <dcterms:modified xsi:type="dcterms:W3CDTF">2022-02-09T18:22:25Z</dcterms:modified>
</cp:coreProperties>
</file>